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Sora SemiBold"/>
      <p:regular r:id="rId14"/>
      <p:bold r:id="rId15"/>
    </p:embeddedFont>
    <p:embeddedFont>
      <p:font typeface="Sora Light"/>
      <p:regular r:id="rId16"/>
      <p:bold r:id="rId17"/>
    </p:embeddedFont>
    <p:embeddedFont>
      <p:font typeface="Sora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gE+pxYh2QHfPb3OwA8KcW4gsa+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SoraSemiBold-bold.fntdata"/><Relationship Id="rId14" Type="http://schemas.openxmlformats.org/officeDocument/2006/relationships/font" Target="fonts/SoraSemiBold-regular.fntdata"/><Relationship Id="rId17" Type="http://schemas.openxmlformats.org/officeDocument/2006/relationships/font" Target="fonts/SoraLight-bold.fntdata"/><Relationship Id="rId16" Type="http://schemas.openxmlformats.org/officeDocument/2006/relationships/font" Target="fonts/SoraLight-regular.fntdata"/><Relationship Id="rId5" Type="http://schemas.openxmlformats.org/officeDocument/2006/relationships/slide" Target="slides/slide1.xml"/><Relationship Id="rId19" Type="http://schemas.openxmlformats.org/officeDocument/2006/relationships/font" Target="fonts/Sora-bold.fntdata"/><Relationship Id="rId6" Type="http://schemas.openxmlformats.org/officeDocument/2006/relationships/slide" Target="slides/slide2.xml"/><Relationship Id="rId18" Type="http://schemas.openxmlformats.org/officeDocument/2006/relationships/font" Target="fonts/Sor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7.png>
</file>

<file path=ppt/media/image2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"/>
          <p:cNvSpPr/>
          <p:nvPr/>
        </p:nvSpPr>
        <p:spPr>
          <a:xfrm>
            <a:off x="6244709" y="2892862"/>
            <a:ext cx="7627382" cy="14254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lang="en-US" sz="4450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Co-Creator</a:t>
            </a:r>
            <a:endParaRPr b="1" sz="4450">
              <a:solidFill>
                <a:srgbClr val="1F1E1E"/>
              </a:solidFill>
              <a:latin typeface="Sora SemiBold"/>
              <a:ea typeface="Sora SemiBold"/>
              <a:cs typeface="Sora SemiBold"/>
              <a:sym typeface="Sora SemiBold"/>
            </a:endParaRPr>
          </a:p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i="0" lang="en-US" sz="33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From Posts to Paying Customers</a:t>
            </a:r>
            <a:endParaRPr b="0" i="0" sz="3350" u="none" cap="none" strike="noStrike"/>
          </a:p>
        </p:txBody>
      </p:sp>
      <p:sp>
        <p:nvSpPr>
          <p:cNvPr id="48" name="Google Shape;48;p1"/>
          <p:cNvSpPr/>
          <p:nvPr/>
        </p:nvSpPr>
        <p:spPr>
          <a:xfrm>
            <a:off x="6244709" y="4643199"/>
            <a:ext cx="7627382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An AI Co-Creator for creatives and small business owners who want to turn their passion into sustainable revenue.</a:t>
            </a:r>
            <a:endParaRPr b="0" i="0" sz="1700" u="none" cap="none" strike="noStrike">
              <a:solidFill>
                <a:srgbClr val="3B3535"/>
              </a:solidFill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1" i="1" lang="en-US" sz="1700">
                <a:solidFill>
                  <a:srgbClr val="3B3535"/>
                </a:solidFill>
                <a:latin typeface="Sora"/>
                <a:ea typeface="Sora"/>
                <a:cs typeface="Sora"/>
                <a:sym typeface="Sora"/>
              </a:rPr>
              <a:t>Team 18</a:t>
            </a:r>
            <a:endParaRPr b="1" i="1" sz="1700">
              <a:solidFill>
                <a:srgbClr val="3B3535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" name="Google Shape;5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"/>
          <p:cNvSpPr/>
          <p:nvPr/>
        </p:nvSpPr>
        <p:spPr>
          <a:xfrm>
            <a:off x="758309" y="2141815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The Reality</a:t>
            </a:r>
            <a:endParaRPr b="0" i="0" sz="2200" u="none" cap="none" strike="noStrike"/>
          </a:p>
        </p:txBody>
      </p:sp>
      <p:sp>
        <p:nvSpPr>
          <p:cNvPr id="56" name="Google Shape;56;p2"/>
          <p:cNvSpPr/>
          <p:nvPr/>
        </p:nvSpPr>
        <p:spPr>
          <a:xfrm>
            <a:off x="758309" y="2584609"/>
            <a:ext cx="7627382" cy="2138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i="0" lang="en-US" sz="44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Most Creators Don't Fail Because Their Product Isn't Good</a:t>
            </a:r>
            <a:endParaRPr b="0" i="0" sz="4450" u="none" cap="none" strike="noStrike"/>
          </a:p>
        </p:txBody>
      </p:sp>
      <p:sp>
        <p:nvSpPr>
          <p:cNvPr id="57" name="Google Shape;57;p2"/>
          <p:cNvSpPr/>
          <p:nvPr/>
        </p:nvSpPr>
        <p:spPr>
          <a:xfrm>
            <a:off x="758309" y="5047655"/>
            <a:ext cx="7627382" cy="10401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They fail because marketing is confusing, time-consuming, and doesn't translate into sales. Social engagement doesn't equal revenue, and every platform promises results without delivering real strategy.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758309" y="2381131"/>
            <a:ext cx="12438459" cy="712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i="0" lang="en-US" sz="44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The Problem: Marketing That Doesn't Work</a:t>
            </a:r>
            <a:endParaRPr b="0" i="0" sz="4450" u="none" cap="none" strike="noStrike"/>
          </a:p>
        </p:txBody>
      </p:sp>
      <p:sp>
        <p:nvSpPr>
          <p:cNvPr id="64" name="Google Shape;64;p3"/>
          <p:cNvSpPr/>
          <p:nvPr/>
        </p:nvSpPr>
        <p:spPr>
          <a:xfrm>
            <a:off x="758309" y="3527108"/>
            <a:ext cx="4226838" cy="2321362"/>
          </a:xfrm>
          <a:prstGeom prst="roundRect">
            <a:avLst>
              <a:gd fmla="val 3920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982504" y="3751302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Fragmented Tools</a:t>
            </a:r>
            <a:endParaRPr b="0" i="0" sz="2200" u="none" cap="none" strike="noStrike"/>
          </a:p>
        </p:txBody>
      </p:sp>
      <p:sp>
        <p:nvSpPr>
          <p:cNvPr id="66" name="Google Shape;66;p3"/>
          <p:cNvSpPr/>
          <p:nvPr/>
        </p:nvSpPr>
        <p:spPr>
          <a:xfrm>
            <a:off x="982504" y="4237434"/>
            <a:ext cx="3778448" cy="138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Creatives juggle dozens of platforms and apps, each requiring different skills and strategies. Nothing connects.</a:t>
            </a:r>
            <a:endParaRPr b="0" i="0" sz="1700" u="none" cap="none" strike="noStrike"/>
          </a:p>
        </p:txBody>
      </p:sp>
      <p:sp>
        <p:nvSpPr>
          <p:cNvPr id="67" name="Google Shape;67;p3"/>
          <p:cNvSpPr/>
          <p:nvPr/>
        </p:nvSpPr>
        <p:spPr>
          <a:xfrm>
            <a:off x="5201722" y="3527108"/>
            <a:ext cx="4226838" cy="2321362"/>
          </a:xfrm>
          <a:prstGeom prst="roundRect">
            <a:avLst>
              <a:gd fmla="val 3920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>
            <a:off x="5425916" y="3751302"/>
            <a:ext cx="3398520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Engagement ≠ Revenue</a:t>
            </a:r>
            <a:endParaRPr b="0" i="0" sz="2200" u="none" cap="none" strike="noStrike"/>
          </a:p>
        </p:txBody>
      </p:sp>
      <p:sp>
        <p:nvSpPr>
          <p:cNvPr id="69" name="Google Shape;69;p3"/>
          <p:cNvSpPr/>
          <p:nvPr/>
        </p:nvSpPr>
        <p:spPr>
          <a:xfrm>
            <a:off x="5425916" y="4237434"/>
            <a:ext cx="3778448" cy="138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Likes and followers feel good but don't pay the bills. The path from content to customers remains unclear.</a:t>
            </a:r>
            <a:endParaRPr b="0" i="0" sz="1700" u="none" cap="none" strike="noStrike"/>
          </a:p>
        </p:txBody>
      </p:sp>
      <p:sp>
        <p:nvSpPr>
          <p:cNvPr id="70" name="Google Shape;70;p3"/>
          <p:cNvSpPr/>
          <p:nvPr/>
        </p:nvSpPr>
        <p:spPr>
          <a:xfrm>
            <a:off x="9645134" y="3527108"/>
            <a:ext cx="4226957" cy="2321362"/>
          </a:xfrm>
          <a:prstGeom prst="roundRect">
            <a:avLst>
              <a:gd fmla="val 3920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9869329" y="3751302"/>
            <a:ext cx="3398520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Guessing, Not Strategy</a:t>
            </a:r>
            <a:endParaRPr b="0" i="0" sz="220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9869329" y="4237434"/>
            <a:ext cx="3778568" cy="138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Marketing feels like throwing spaghetti at the wall. No data, no direction, no confidence in what actually works.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/>
          <p:nvPr/>
        </p:nvSpPr>
        <p:spPr>
          <a:xfrm>
            <a:off x="692825" y="544350"/>
            <a:ext cx="109734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100"/>
              <a:buFont typeface="Sora SemiBold"/>
              <a:buNone/>
            </a:pPr>
            <a:r>
              <a:rPr b="1" i="0" lang="en-US" sz="410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Imagine a Different Future</a:t>
            </a:r>
            <a:endParaRPr b="0" i="0" sz="4100" u="none" cap="none" strike="noStrike"/>
          </a:p>
        </p:txBody>
      </p:sp>
      <p:pic>
        <p:nvPicPr>
          <p:cNvPr descr="preencoded.png" id="79" name="Google Shape;7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825" y="1715214"/>
            <a:ext cx="6380917" cy="638091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4"/>
          <p:cNvSpPr/>
          <p:nvPr/>
        </p:nvSpPr>
        <p:spPr>
          <a:xfrm>
            <a:off x="7564279" y="1690449"/>
            <a:ext cx="4946571" cy="390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89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450"/>
              <a:buFont typeface="Sora SemiBold"/>
              <a:buNone/>
            </a:pPr>
            <a:r>
              <a:rPr b="1" i="0" lang="en-US" sz="24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What If You Could Just Create?</a:t>
            </a:r>
            <a:endParaRPr b="0" i="0" sz="2450" u="none" cap="none" strike="noStrike"/>
          </a:p>
        </p:txBody>
      </p:sp>
      <p:sp>
        <p:nvSpPr>
          <p:cNvPr id="81" name="Google Shape;81;p4"/>
          <p:cNvSpPr/>
          <p:nvPr/>
        </p:nvSpPr>
        <p:spPr>
          <a:xfrm>
            <a:off x="7564279" y="2812375"/>
            <a:ext cx="6381000" cy="12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 Light"/>
              <a:buNone/>
            </a:pPr>
            <a:r>
              <a:rPr b="0" i="0" lang="en-US" sz="15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Imagine focusing on your craft while an intelligent system handles your marketing. A clear, proven path from content to customers. Local and online marketing working together seamlessly.</a:t>
            </a:r>
            <a:endParaRPr b="0" i="0" sz="1550" u="none" cap="none" strike="noStrike"/>
          </a:p>
        </p:txBody>
      </p:sp>
      <p:sp>
        <p:nvSpPr>
          <p:cNvPr id="82" name="Google Shape;82;p4"/>
          <p:cNvSpPr/>
          <p:nvPr/>
        </p:nvSpPr>
        <p:spPr>
          <a:xfrm>
            <a:off x="7564279" y="4257318"/>
            <a:ext cx="63810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064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50"/>
              <a:buFont typeface="Sora Light"/>
              <a:buNone/>
            </a:pPr>
            <a:r>
              <a:rPr b="0" i="0" lang="en-US" sz="15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This isn't a dream — it's what happens when AI becomes your marketing copilot.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5"/>
          <p:cNvSpPr/>
          <p:nvPr/>
        </p:nvSpPr>
        <p:spPr>
          <a:xfrm>
            <a:off x="6168866" y="1014651"/>
            <a:ext cx="7779068" cy="1282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25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000"/>
              <a:buFont typeface="Sora SemiBold"/>
              <a:buNone/>
            </a:pPr>
            <a:r>
              <a:rPr b="1" i="0" lang="en-US" sz="400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Introducing Your AI Marketing Copilot</a:t>
            </a:r>
            <a:endParaRPr b="0" i="0" sz="4000" u="none" cap="none" strike="noStrike"/>
          </a:p>
        </p:txBody>
      </p:sp>
      <p:sp>
        <p:nvSpPr>
          <p:cNvPr id="90" name="Google Shape;90;p5"/>
          <p:cNvSpPr/>
          <p:nvPr/>
        </p:nvSpPr>
        <p:spPr>
          <a:xfrm>
            <a:off x="6168866" y="2882265"/>
            <a:ext cx="3792022" cy="2078593"/>
          </a:xfrm>
          <a:prstGeom prst="roundRect">
            <a:avLst>
              <a:gd fmla="val 527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"/>
          <p:cNvSpPr/>
          <p:nvPr/>
        </p:nvSpPr>
        <p:spPr>
          <a:xfrm>
            <a:off x="6168866" y="2859405"/>
            <a:ext cx="3792022" cy="91440"/>
          </a:xfrm>
          <a:prstGeom prst="roundRect">
            <a:avLst>
              <a:gd fmla="val 89565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7772340" y="2589848"/>
            <a:ext cx="584954" cy="584954"/>
          </a:xfrm>
          <a:prstGeom prst="roundRect">
            <a:avLst>
              <a:gd fmla="val 15632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7947839" y="2736056"/>
            <a:ext cx="233958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ra SemiBold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Sora SemiBold"/>
                <a:ea typeface="Sora SemiBold"/>
                <a:cs typeface="Sora SemiBold"/>
                <a:sym typeface="Sora SemiBold"/>
              </a:rPr>
              <a:t>1</a:t>
            </a:r>
            <a:endParaRPr b="0" i="0" sz="1800" u="none" cap="none" strike="noStrike"/>
          </a:p>
        </p:txBody>
      </p:sp>
      <p:sp>
        <p:nvSpPr>
          <p:cNvPr id="94" name="Google Shape;94;p5"/>
          <p:cNvSpPr/>
          <p:nvPr/>
        </p:nvSpPr>
        <p:spPr>
          <a:xfrm>
            <a:off x="6386632" y="3369707"/>
            <a:ext cx="3218855" cy="320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Context-Aware Strategy</a:t>
            </a:r>
            <a:endParaRPr b="0" i="0" sz="2000" u="none" cap="none" strike="noStrike"/>
          </a:p>
        </p:txBody>
      </p:sp>
      <p:sp>
        <p:nvSpPr>
          <p:cNvPr id="95" name="Google Shape;95;p5"/>
          <p:cNvSpPr/>
          <p:nvPr/>
        </p:nvSpPr>
        <p:spPr>
          <a:xfrm>
            <a:off x="6386632" y="3807262"/>
            <a:ext cx="3356491" cy="935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Our AI understands your business, goals, and audience to create personalized marketing plans.</a:t>
            </a:r>
            <a:endParaRPr b="0" i="0" sz="1500" u="none" cap="none" strike="noStrike"/>
          </a:p>
        </p:txBody>
      </p:sp>
      <p:sp>
        <p:nvSpPr>
          <p:cNvPr id="96" name="Google Shape;96;p5"/>
          <p:cNvSpPr/>
          <p:nvPr/>
        </p:nvSpPr>
        <p:spPr>
          <a:xfrm>
            <a:off x="10155793" y="2882265"/>
            <a:ext cx="3792141" cy="2078593"/>
          </a:xfrm>
          <a:prstGeom prst="roundRect">
            <a:avLst>
              <a:gd fmla="val 5279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"/>
          <p:cNvSpPr/>
          <p:nvPr/>
        </p:nvSpPr>
        <p:spPr>
          <a:xfrm>
            <a:off x="10155793" y="2859405"/>
            <a:ext cx="3792141" cy="91440"/>
          </a:xfrm>
          <a:prstGeom prst="roundRect">
            <a:avLst>
              <a:gd fmla="val 89565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"/>
          <p:cNvSpPr/>
          <p:nvPr/>
        </p:nvSpPr>
        <p:spPr>
          <a:xfrm>
            <a:off x="11759386" y="2589848"/>
            <a:ext cx="584954" cy="584954"/>
          </a:xfrm>
          <a:prstGeom prst="roundRect">
            <a:avLst>
              <a:gd fmla="val 15632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11934885" y="2736056"/>
            <a:ext cx="233958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ra SemiBold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Sora SemiBold"/>
                <a:ea typeface="Sora SemiBold"/>
                <a:cs typeface="Sora SemiBold"/>
                <a:sym typeface="Sora SemiBold"/>
              </a:rPr>
              <a:t>2</a:t>
            </a:r>
            <a:endParaRPr b="0" i="0" sz="1800" u="none" cap="none" strike="noStrike"/>
          </a:p>
        </p:txBody>
      </p:sp>
      <p:sp>
        <p:nvSpPr>
          <p:cNvPr id="100" name="Google Shape;100;p5"/>
          <p:cNvSpPr/>
          <p:nvPr/>
        </p:nvSpPr>
        <p:spPr>
          <a:xfrm>
            <a:off x="10373558" y="3369707"/>
            <a:ext cx="2862620" cy="320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Automated Execution</a:t>
            </a:r>
            <a:endParaRPr b="0" i="0" sz="2000" u="none" cap="none" strike="noStrike"/>
          </a:p>
        </p:txBody>
      </p:sp>
      <p:sp>
        <p:nvSpPr>
          <p:cNvPr id="101" name="Google Shape;101;p5"/>
          <p:cNvSpPr/>
          <p:nvPr/>
        </p:nvSpPr>
        <p:spPr>
          <a:xfrm>
            <a:off x="10373558" y="3807262"/>
            <a:ext cx="3356610" cy="9358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Posts, emails, and outreach are created and scheduled automatically across all channels.</a:t>
            </a:r>
            <a:endParaRPr b="0" i="0" sz="1500" u="none" cap="none" strike="noStrike"/>
          </a:p>
        </p:txBody>
      </p:sp>
      <p:sp>
        <p:nvSpPr>
          <p:cNvPr id="102" name="Google Shape;102;p5"/>
          <p:cNvSpPr/>
          <p:nvPr/>
        </p:nvSpPr>
        <p:spPr>
          <a:xfrm>
            <a:off x="6168866" y="5448181"/>
            <a:ext cx="7779068" cy="1766649"/>
          </a:xfrm>
          <a:prstGeom prst="roundRect">
            <a:avLst>
              <a:gd fmla="val 6211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6168866" y="5425321"/>
            <a:ext cx="7779068" cy="91440"/>
          </a:xfrm>
          <a:prstGeom prst="roundRect">
            <a:avLst>
              <a:gd fmla="val 89565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9765923" y="5155763"/>
            <a:ext cx="584954" cy="584954"/>
          </a:xfrm>
          <a:prstGeom prst="roundRect">
            <a:avLst>
              <a:gd fmla="val 15632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9941421" y="5301972"/>
            <a:ext cx="233958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ora SemiBold"/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Sora SemiBold"/>
                <a:ea typeface="Sora SemiBold"/>
                <a:cs typeface="Sora SemiBold"/>
                <a:sym typeface="Sora SemiBold"/>
              </a:rPr>
              <a:t>3</a:t>
            </a:r>
            <a:endParaRPr b="0" i="0" sz="1800" u="none" cap="none" strike="noStrike"/>
          </a:p>
        </p:txBody>
      </p:sp>
      <p:sp>
        <p:nvSpPr>
          <p:cNvPr id="106" name="Google Shape;106;p5"/>
          <p:cNvSpPr/>
          <p:nvPr/>
        </p:nvSpPr>
        <p:spPr>
          <a:xfrm>
            <a:off x="6386632" y="5935623"/>
            <a:ext cx="2751415" cy="320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Continuous Learning</a:t>
            </a:r>
            <a:endParaRPr b="0" i="0" sz="2000" u="none" cap="none" strike="noStrike"/>
          </a:p>
        </p:txBody>
      </p:sp>
      <p:sp>
        <p:nvSpPr>
          <p:cNvPr id="107" name="Google Shape;107;p5"/>
          <p:cNvSpPr/>
          <p:nvPr/>
        </p:nvSpPr>
        <p:spPr>
          <a:xfrm>
            <a:off x="6386632" y="6373178"/>
            <a:ext cx="7343537" cy="6238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The system measures what converts and adapts your strategy in real-time for better results.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/>
          <p:nvPr/>
        </p:nvSpPr>
        <p:spPr>
          <a:xfrm>
            <a:off x="758309" y="2482810"/>
            <a:ext cx="10302954" cy="712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i="0" lang="en-US" sz="44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The Only Solution Built for Creators</a:t>
            </a:r>
            <a:endParaRPr b="0" i="0" sz="4450" u="none" cap="none" strike="noStrike"/>
          </a:p>
        </p:txBody>
      </p:sp>
      <p:sp>
        <p:nvSpPr>
          <p:cNvPr id="114" name="Google Shape;114;p6"/>
          <p:cNvSpPr/>
          <p:nvPr/>
        </p:nvSpPr>
        <p:spPr>
          <a:xfrm>
            <a:off x="1083231" y="3872508"/>
            <a:ext cx="12788860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We are the </a:t>
            </a:r>
            <a:r>
              <a:rPr b="1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only AI marketing copilot for creatives</a:t>
            </a: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 that solves the problem of converting effort into paying customers by automating strategy, execution, and optimization across online and local channels.</a:t>
            </a:r>
            <a:endParaRPr b="0" i="0" sz="1700" u="none" cap="none" strike="noStrike"/>
          </a:p>
        </p:txBody>
      </p:sp>
      <p:sp>
        <p:nvSpPr>
          <p:cNvPr id="115" name="Google Shape;115;p6"/>
          <p:cNvSpPr/>
          <p:nvPr/>
        </p:nvSpPr>
        <p:spPr>
          <a:xfrm>
            <a:off x="758309" y="3628787"/>
            <a:ext cx="30480" cy="1180862"/>
          </a:xfrm>
          <a:prstGeom prst="rect">
            <a:avLst/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"/>
          <p:cNvSpPr/>
          <p:nvPr/>
        </p:nvSpPr>
        <p:spPr>
          <a:xfrm>
            <a:off x="758309" y="5053370"/>
            <a:ext cx="13113782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This isn't just content generation — it's intelligent decision-making and seamless execution. Marketing that works while you create.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/>
          <p:nvPr/>
        </p:nvSpPr>
        <p:spPr>
          <a:xfrm>
            <a:off x="664131" y="521851"/>
            <a:ext cx="4994077" cy="624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Sora SemiBold"/>
              <a:buNone/>
            </a:pPr>
            <a:r>
              <a:rPr b="1" i="0" lang="en-US" sz="390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How It Works</a:t>
            </a:r>
            <a:endParaRPr b="0" i="0" sz="3900" u="none" cap="none" strike="noStrike"/>
          </a:p>
        </p:txBody>
      </p:sp>
      <p:sp>
        <p:nvSpPr>
          <p:cNvPr id="123" name="Google Shape;123;p7"/>
          <p:cNvSpPr/>
          <p:nvPr/>
        </p:nvSpPr>
        <p:spPr>
          <a:xfrm>
            <a:off x="7303770" y="1525548"/>
            <a:ext cx="22860" cy="5666065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"/>
          <p:cNvSpPr/>
          <p:nvPr/>
        </p:nvSpPr>
        <p:spPr>
          <a:xfrm>
            <a:off x="6555343" y="1727597"/>
            <a:ext cx="569238" cy="22860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>
            <a:off x="7101721" y="1525548"/>
            <a:ext cx="426958" cy="426958"/>
          </a:xfrm>
          <a:prstGeom prst="roundRect">
            <a:avLst>
              <a:gd fmla="val 18668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/>
          <p:nvPr/>
        </p:nvSpPr>
        <p:spPr>
          <a:xfrm>
            <a:off x="7165419" y="1551801"/>
            <a:ext cx="299561" cy="37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Sora SemiBold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1</a:t>
            </a:r>
            <a:endParaRPr b="0" i="0" sz="2350" u="none" cap="none" strike="noStrike"/>
          </a:p>
        </p:txBody>
      </p:sp>
      <p:sp>
        <p:nvSpPr>
          <p:cNvPr id="127" name="Google Shape;127;p7"/>
          <p:cNvSpPr/>
          <p:nvPr/>
        </p:nvSpPr>
        <p:spPr>
          <a:xfrm>
            <a:off x="3869412" y="1590675"/>
            <a:ext cx="2496979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50"/>
              <a:buFont typeface="Sora SemiBold"/>
              <a:buNone/>
            </a:pPr>
            <a:r>
              <a:rPr b="1" i="0" lang="en-US" sz="19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Input Your Context</a:t>
            </a:r>
            <a:endParaRPr b="0" i="0" sz="1950" u="none" cap="none" strike="noStrike"/>
          </a:p>
        </p:txBody>
      </p:sp>
      <p:sp>
        <p:nvSpPr>
          <p:cNvPr id="128" name="Google Shape;128;p7"/>
          <p:cNvSpPr/>
          <p:nvPr/>
        </p:nvSpPr>
        <p:spPr>
          <a:xfrm>
            <a:off x="664131" y="2016562"/>
            <a:ext cx="5702260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Tell us about your business: goals, products, location, and target audience.</a:t>
            </a:r>
            <a:endParaRPr b="0" i="0" sz="1450" u="none" cap="none" strike="noStrike"/>
          </a:p>
        </p:txBody>
      </p:sp>
      <p:sp>
        <p:nvSpPr>
          <p:cNvPr id="129" name="Google Shape;129;p7"/>
          <p:cNvSpPr/>
          <p:nvPr/>
        </p:nvSpPr>
        <p:spPr>
          <a:xfrm>
            <a:off x="7505819" y="2866073"/>
            <a:ext cx="569238" cy="22860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"/>
          <p:cNvSpPr/>
          <p:nvPr/>
        </p:nvSpPr>
        <p:spPr>
          <a:xfrm>
            <a:off x="7101721" y="2664023"/>
            <a:ext cx="426958" cy="426958"/>
          </a:xfrm>
          <a:prstGeom prst="roundRect">
            <a:avLst>
              <a:gd fmla="val 18668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"/>
          <p:cNvSpPr/>
          <p:nvPr/>
        </p:nvSpPr>
        <p:spPr>
          <a:xfrm>
            <a:off x="7165419" y="2690277"/>
            <a:ext cx="299561" cy="37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Sora SemiBold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2</a:t>
            </a:r>
            <a:endParaRPr b="0" i="0" sz="2350" u="none" cap="none" strike="noStrike"/>
          </a:p>
        </p:txBody>
      </p:sp>
      <p:sp>
        <p:nvSpPr>
          <p:cNvPr id="132" name="Google Shape;132;p7"/>
          <p:cNvSpPr/>
          <p:nvPr/>
        </p:nvSpPr>
        <p:spPr>
          <a:xfrm>
            <a:off x="8264009" y="2729151"/>
            <a:ext cx="2894648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50"/>
              <a:buFont typeface="Sora SemiBold"/>
              <a:buNone/>
            </a:pPr>
            <a:r>
              <a:rPr b="1" i="0" lang="en-US" sz="19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AI Generates Your Plan</a:t>
            </a:r>
            <a:endParaRPr b="0" i="0" sz="1950" u="none" cap="none" strike="noStrike"/>
          </a:p>
        </p:txBody>
      </p:sp>
      <p:sp>
        <p:nvSpPr>
          <p:cNvPr id="133" name="Google Shape;133;p7"/>
          <p:cNvSpPr/>
          <p:nvPr/>
        </p:nvSpPr>
        <p:spPr>
          <a:xfrm>
            <a:off x="8264009" y="3155037"/>
            <a:ext cx="5702260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Receive a tailored marketing strategy designed specifically for your creative business.</a:t>
            </a:r>
            <a:endParaRPr b="0" i="0" sz="1450" u="none" cap="none" strike="noStrike"/>
          </a:p>
        </p:txBody>
      </p:sp>
      <p:sp>
        <p:nvSpPr>
          <p:cNvPr id="134" name="Google Shape;134;p7"/>
          <p:cNvSpPr/>
          <p:nvPr/>
        </p:nvSpPr>
        <p:spPr>
          <a:xfrm>
            <a:off x="6555343" y="3847386"/>
            <a:ext cx="569238" cy="22860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7101721" y="3645337"/>
            <a:ext cx="426958" cy="426958"/>
          </a:xfrm>
          <a:prstGeom prst="roundRect">
            <a:avLst>
              <a:gd fmla="val 18668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"/>
          <p:cNvSpPr/>
          <p:nvPr/>
        </p:nvSpPr>
        <p:spPr>
          <a:xfrm>
            <a:off x="7165419" y="3671590"/>
            <a:ext cx="299561" cy="37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Sora SemiBold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3</a:t>
            </a:r>
            <a:endParaRPr b="0" i="0" sz="235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3735229" y="3710464"/>
            <a:ext cx="2631162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50"/>
              <a:buFont typeface="Sora SemiBold"/>
              <a:buNone/>
            </a:pPr>
            <a:r>
              <a:rPr b="1" i="0" lang="en-US" sz="19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Automated Creation</a:t>
            </a:r>
            <a:endParaRPr b="0" i="0" sz="1950" u="none" cap="none" strike="noStrike"/>
          </a:p>
        </p:txBody>
      </p:sp>
      <p:sp>
        <p:nvSpPr>
          <p:cNvPr id="138" name="Google Shape;138;p7"/>
          <p:cNvSpPr/>
          <p:nvPr/>
        </p:nvSpPr>
        <p:spPr>
          <a:xfrm>
            <a:off x="664131" y="4136350"/>
            <a:ext cx="5702260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Content and outreach are created and scheduled automatically across all channels.</a:t>
            </a:r>
            <a:endParaRPr b="0" i="0" sz="1450" u="none" cap="none" strike="noStrike"/>
          </a:p>
        </p:txBody>
      </p:sp>
      <p:sp>
        <p:nvSpPr>
          <p:cNvPr id="139" name="Google Shape;139;p7"/>
          <p:cNvSpPr/>
          <p:nvPr/>
        </p:nvSpPr>
        <p:spPr>
          <a:xfrm>
            <a:off x="7505819" y="4828818"/>
            <a:ext cx="569238" cy="22860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7"/>
          <p:cNvSpPr/>
          <p:nvPr/>
        </p:nvSpPr>
        <p:spPr>
          <a:xfrm>
            <a:off x="7101721" y="4626769"/>
            <a:ext cx="426958" cy="426958"/>
          </a:xfrm>
          <a:prstGeom prst="roundRect">
            <a:avLst>
              <a:gd fmla="val 18668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7165419" y="4653022"/>
            <a:ext cx="299561" cy="37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Sora SemiBold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4</a:t>
            </a:r>
            <a:endParaRPr b="0" i="0" sz="2350" u="none" cap="none" strike="noStrike"/>
          </a:p>
        </p:txBody>
      </p:sp>
      <p:sp>
        <p:nvSpPr>
          <p:cNvPr id="142" name="Google Shape;142;p7"/>
          <p:cNvSpPr/>
          <p:nvPr/>
        </p:nvSpPr>
        <p:spPr>
          <a:xfrm>
            <a:off x="8264009" y="4691896"/>
            <a:ext cx="2816781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50"/>
              <a:buFont typeface="Sora SemiBold"/>
              <a:buNone/>
            </a:pPr>
            <a:r>
              <a:rPr b="1" i="0" lang="en-US" sz="19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Performance Tracking</a:t>
            </a:r>
            <a:endParaRPr b="0" i="0" sz="195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8264009" y="5117783"/>
            <a:ext cx="5702260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Monitor what's working with clear metrics tied to revenue, not just vanity metrics.</a:t>
            </a:r>
            <a:endParaRPr b="0" i="0" sz="1450" u="none" cap="none" strike="noStrike"/>
          </a:p>
        </p:txBody>
      </p:sp>
      <p:sp>
        <p:nvSpPr>
          <p:cNvPr id="144" name="Google Shape;144;p7"/>
          <p:cNvSpPr/>
          <p:nvPr/>
        </p:nvSpPr>
        <p:spPr>
          <a:xfrm>
            <a:off x="6555343" y="5810250"/>
            <a:ext cx="569238" cy="22860"/>
          </a:xfrm>
          <a:prstGeom prst="roundRect">
            <a:avLst>
              <a:gd fmla="val 348672" name="adj"/>
            </a:avLst>
          </a:prstGeom>
          <a:solidFill>
            <a:srgbClr val="DFB8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7101721" y="5608201"/>
            <a:ext cx="426958" cy="426958"/>
          </a:xfrm>
          <a:prstGeom prst="roundRect">
            <a:avLst>
              <a:gd fmla="val 18668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7165419" y="5634454"/>
            <a:ext cx="299561" cy="3744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Sora SemiBold"/>
              <a:buNone/>
            </a:pPr>
            <a:r>
              <a:rPr b="1" i="0" lang="en-US" sz="23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5</a:t>
            </a:r>
            <a:endParaRPr b="0" i="0" sz="2350" u="none" cap="none" strike="noStrike"/>
          </a:p>
        </p:txBody>
      </p:sp>
      <p:sp>
        <p:nvSpPr>
          <p:cNvPr id="147" name="Google Shape;147;p7"/>
          <p:cNvSpPr/>
          <p:nvPr/>
        </p:nvSpPr>
        <p:spPr>
          <a:xfrm>
            <a:off x="3111341" y="5673328"/>
            <a:ext cx="3255050" cy="312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950"/>
              <a:buFont typeface="Sora SemiBold"/>
              <a:buNone/>
            </a:pPr>
            <a:r>
              <a:rPr b="1" i="0" lang="en-US" sz="195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Continuous Optimization</a:t>
            </a:r>
            <a:endParaRPr b="0" i="0" sz="1950" u="none" cap="none" strike="noStrike"/>
          </a:p>
        </p:txBody>
      </p:sp>
      <p:sp>
        <p:nvSpPr>
          <p:cNvPr id="148" name="Google Shape;148;p7"/>
          <p:cNvSpPr/>
          <p:nvPr/>
        </p:nvSpPr>
        <p:spPr>
          <a:xfrm>
            <a:off x="664131" y="6099215"/>
            <a:ext cx="5702260" cy="6072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AI adapts your strategy based on real results, constantly improving performance.</a:t>
            </a:r>
            <a:endParaRPr b="0" i="0" sz="1450" u="none" cap="none" strike="noStrike"/>
          </a:p>
        </p:txBody>
      </p:sp>
      <p:sp>
        <p:nvSpPr>
          <p:cNvPr id="149" name="Google Shape;149;p7"/>
          <p:cNvSpPr/>
          <p:nvPr/>
        </p:nvSpPr>
        <p:spPr>
          <a:xfrm>
            <a:off x="664131" y="7405092"/>
            <a:ext cx="13302139" cy="3036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Sora Light"/>
              <a:buNone/>
            </a:pPr>
            <a:r>
              <a:rPr b="0" i="0" lang="en-US" sz="145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Think of it as marketing agents working 24/7 while you focus on creating.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>
            <a:off x="758309" y="1224915"/>
            <a:ext cx="5701546" cy="712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42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450"/>
              <a:buFont typeface="Sora SemiBold"/>
              <a:buNone/>
            </a:pPr>
            <a:r>
              <a:rPr b="1" i="0" lang="en-US" sz="44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The Impact</a:t>
            </a:r>
            <a:endParaRPr b="0" i="0" sz="4450" u="none" cap="none" strike="noStrike"/>
          </a:p>
        </p:txBody>
      </p:sp>
      <p:pic>
        <p:nvPicPr>
          <p:cNvPr descr="preencoded.png" id="156" name="Google Shape;15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09" y="2370892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9"/>
          <p:cNvSpPr/>
          <p:nvPr/>
        </p:nvSpPr>
        <p:spPr>
          <a:xfrm>
            <a:off x="758309" y="3291602"/>
            <a:ext cx="2862620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Less Time Guessing</a:t>
            </a:r>
            <a:endParaRPr b="0" i="0" sz="2200" u="none" cap="none" strike="noStrike"/>
          </a:p>
        </p:txBody>
      </p:sp>
      <p:sp>
        <p:nvSpPr>
          <p:cNvPr id="158" name="Google Shape;158;p9"/>
          <p:cNvSpPr/>
          <p:nvPr/>
        </p:nvSpPr>
        <p:spPr>
          <a:xfrm>
            <a:off x="758309" y="3777734"/>
            <a:ext cx="6421517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Stop wondering what to post or where to advertise. Our AI handles strategy so you can focus on creating.</a:t>
            </a:r>
            <a:endParaRPr b="0" i="0" sz="1700" u="none" cap="none" strike="noStrike"/>
          </a:p>
        </p:txBody>
      </p:sp>
      <p:pic>
        <p:nvPicPr>
          <p:cNvPr descr="preencoded.png" id="159" name="Google Shape;15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0574" y="2370892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9"/>
          <p:cNvSpPr/>
          <p:nvPr/>
        </p:nvSpPr>
        <p:spPr>
          <a:xfrm>
            <a:off x="7450574" y="3291602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Consistent Income</a:t>
            </a:r>
            <a:endParaRPr b="0" i="0" sz="2200" u="none" cap="none" strike="noStrike"/>
          </a:p>
        </p:txBody>
      </p:sp>
      <p:sp>
        <p:nvSpPr>
          <p:cNvPr id="161" name="Google Shape;161;p9"/>
          <p:cNvSpPr/>
          <p:nvPr/>
        </p:nvSpPr>
        <p:spPr>
          <a:xfrm>
            <a:off x="7450574" y="3777734"/>
            <a:ext cx="6421517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Transform marketing from a cost center into a predictable growth engine that brings in paying customers.</a:t>
            </a:r>
            <a:endParaRPr b="0" i="0" sz="1700" u="none" cap="none" strike="noStrike"/>
          </a:p>
        </p:txBody>
      </p:sp>
      <p:pic>
        <p:nvPicPr>
          <p:cNvPr descr="preencoded.png" id="162" name="Google Shape;16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09" y="4904423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9"/>
          <p:cNvSpPr/>
          <p:nvPr/>
        </p:nvSpPr>
        <p:spPr>
          <a:xfrm>
            <a:off x="758309" y="5825133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Clear Visibility</a:t>
            </a:r>
            <a:endParaRPr b="0" i="0" sz="2200" u="none" cap="none" strike="noStrike"/>
          </a:p>
        </p:txBody>
      </p:sp>
      <p:sp>
        <p:nvSpPr>
          <p:cNvPr id="164" name="Google Shape;164;p9"/>
          <p:cNvSpPr/>
          <p:nvPr/>
        </p:nvSpPr>
        <p:spPr>
          <a:xfrm>
            <a:off x="758309" y="6311265"/>
            <a:ext cx="6421517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Finally understand what actually works with metrics tied to revenue, not just engagement.</a:t>
            </a:r>
            <a:endParaRPr b="0" i="0" sz="1700" u="none" cap="none" strike="noStrike"/>
          </a:p>
        </p:txBody>
      </p:sp>
      <p:pic>
        <p:nvPicPr>
          <p:cNvPr descr="preencoded.png" id="165" name="Google Shape;1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0574" y="4904423"/>
            <a:ext cx="649962" cy="64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/>
          <p:nvPr/>
        </p:nvSpPr>
        <p:spPr>
          <a:xfrm>
            <a:off x="7450574" y="5825133"/>
            <a:ext cx="2850713" cy="356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200"/>
              <a:buFont typeface="Sora SemiBold"/>
              <a:buNone/>
            </a:pPr>
            <a:r>
              <a:rPr b="1" i="0" lang="en-US" sz="22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Focus on Your Craft</a:t>
            </a:r>
            <a:endParaRPr b="0" i="0" sz="2200" u="none" cap="none" strike="noStrike"/>
          </a:p>
        </p:txBody>
      </p:sp>
      <p:sp>
        <p:nvSpPr>
          <p:cNvPr id="167" name="Google Shape;167;p9"/>
          <p:cNvSpPr/>
          <p:nvPr/>
        </p:nvSpPr>
        <p:spPr>
          <a:xfrm>
            <a:off x="7450574" y="6311265"/>
            <a:ext cx="6421517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700"/>
              <a:buFont typeface="Sora Light"/>
              <a:buNone/>
            </a:pPr>
            <a:r>
              <a:rPr b="0" i="0" lang="en-US" sz="17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Do what you do best — create amazing work. Let AI handle the marketing that turns your art into income.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3" name="Google Shape;1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5173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0"/>
          <p:cNvSpPr/>
          <p:nvPr/>
        </p:nvSpPr>
        <p:spPr>
          <a:xfrm>
            <a:off x="686395" y="2992041"/>
            <a:ext cx="10905530" cy="645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4050"/>
              <a:buFont typeface="Sora SemiBold"/>
              <a:buNone/>
            </a:pPr>
            <a:r>
              <a:rPr b="1" i="0" lang="en-US" sz="405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Every Creator Deserves a Marketing Team</a:t>
            </a:r>
            <a:endParaRPr b="0" i="0" sz="4050" u="none" cap="none" strike="noStrike"/>
          </a:p>
        </p:txBody>
      </p:sp>
      <p:sp>
        <p:nvSpPr>
          <p:cNvPr id="175" name="Google Shape;175;p10"/>
          <p:cNvSpPr/>
          <p:nvPr/>
        </p:nvSpPr>
        <p:spPr>
          <a:xfrm>
            <a:off x="686395" y="3931325"/>
            <a:ext cx="4288393" cy="2573417"/>
          </a:xfrm>
          <a:prstGeom prst="roundRect">
            <a:avLst>
              <a:gd fmla="val 3201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"/>
          <p:cNvSpPr/>
          <p:nvPr/>
        </p:nvSpPr>
        <p:spPr>
          <a:xfrm>
            <a:off x="890111" y="4135041"/>
            <a:ext cx="588407" cy="588407"/>
          </a:xfrm>
          <a:prstGeom prst="roundRect">
            <a:avLst>
              <a:gd fmla="val 1553871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7" name="Google Shape;17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1917" y="4296847"/>
            <a:ext cx="264676" cy="26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0"/>
          <p:cNvSpPr/>
          <p:nvPr/>
        </p:nvSpPr>
        <p:spPr>
          <a:xfrm>
            <a:off x="890111" y="4919543"/>
            <a:ext cx="2580680" cy="322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Our Vision</a:t>
            </a:r>
            <a:endParaRPr b="0" i="0" sz="2000" u="none" cap="none" strike="noStrike"/>
          </a:p>
        </p:txBody>
      </p:sp>
      <p:sp>
        <p:nvSpPr>
          <p:cNvPr id="179" name="Google Shape;179;p10"/>
          <p:cNvSpPr/>
          <p:nvPr/>
        </p:nvSpPr>
        <p:spPr>
          <a:xfrm>
            <a:off x="890111" y="5359837"/>
            <a:ext cx="3880961" cy="941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A world where every creator has access to professional marketing powered by AI</a:t>
            </a:r>
            <a:endParaRPr b="0" i="0" sz="1500" u="none" cap="none" strike="noStrike"/>
          </a:p>
        </p:txBody>
      </p:sp>
      <p:sp>
        <p:nvSpPr>
          <p:cNvPr id="180" name="Google Shape;180;p10"/>
          <p:cNvSpPr/>
          <p:nvPr/>
        </p:nvSpPr>
        <p:spPr>
          <a:xfrm>
            <a:off x="5170884" y="3931325"/>
            <a:ext cx="4288512" cy="2573417"/>
          </a:xfrm>
          <a:prstGeom prst="roundRect">
            <a:avLst>
              <a:gd fmla="val 3201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0"/>
          <p:cNvSpPr/>
          <p:nvPr/>
        </p:nvSpPr>
        <p:spPr>
          <a:xfrm>
            <a:off x="5374600" y="4135041"/>
            <a:ext cx="588407" cy="588407"/>
          </a:xfrm>
          <a:prstGeom prst="roundRect">
            <a:avLst>
              <a:gd fmla="val 1553871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2" name="Google Shape;18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36406" y="4296847"/>
            <a:ext cx="264676" cy="26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0"/>
          <p:cNvSpPr/>
          <p:nvPr/>
        </p:nvSpPr>
        <p:spPr>
          <a:xfrm>
            <a:off x="5374600" y="4919543"/>
            <a:ext cx="2580680" cy="322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Our Mission</a:t>
            </a:r>
            <a:endParaRPr b="0" i="0" sz="2000" u="none" cap="none" strike="noStrike"/>
          </a:p>
        </p:txBody>
      </p:sp>
      <p:sp>
        <p:nvSpPr>
          <p:cNvPr id="184" name="Google Shape;184;p10"/>
          <p:cNvSpPr/>
          <p:nvPr/>
        </p:nvSpPr>
        <p:spPr>
          <a:xfrm>
            <a:off x="5374600" y="5359837"/>
            <a:ext cx="3881080" cy="627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Building the first true marketing copilot that turns effort into revenue</a:t>
            </a:r>
            <a:endParaRPr b="0" i="0" sz="1500" u="none" cap="none" strike="noStrike"/>
          </a:p>
        </p:txBody>
      </p:sp>
      <p:sp>
        <p:nvSpPr>
          <p:cNvPr id="185" name="Google Shape;185;p10"/>
          <p:cNvSpPr/>
          <p:nvPr/>
        </p:nvSpPr>
        <p:spPr>
          <a:xfrm>
            <a:off x="9655493" y="3931325"/>
            <a:ext cx="4288512" cy="2573417"/>
          </a:xfrm>
          <a:prstGeom prst="roundRect">
            <a:avLst>
              <a:gd fmla="val 3201" name="adj"/>
            </a:avLst>
          </a:prstGeom>
          <a:solidFill>
            <a:srgbClr val="F9D2D6"/>
          </a:solidFill>
          <a:ln cap="flat" cmpd="sng" w="9525">
            <a:solidFill>
              <a:srgbClr val="DFB8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0"/>
          <p:cNvSpPr/>
          <p:nvPr/>
        </p:nvSpPr>
        <p:spPr>
          <a:xfrm>
            <a:off x="9859208" y="4135041"/>
            <a:ext cx="588407" cy="588407"/>
          </a:xfrm>
          <a:prstGeom prst="roundRect">
            <a:avLst>
              <a:gd fmla="val 15538710" name="adj"/>
            </a:avLst>
          </a:prstGeom>
          <a:solidFill>
            <a:srgbClr val="DA1B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7" name="Google Shape;18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21014" y="4296847"/>
            <a:ext cx="264676" cy="26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0"/>
          <p:cNvSpPr/>
          <p:nvPr/>
        </p:nvSpPr>
        <p:spPr>
          <a:xfrm>
            <a:off x="9859208" y="4919543"/>
            <a:ext cx="2580680" cy="3226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000"/>
              <a:buFont typeface="Sora SemiBold"/>
              <a:buNone/>
            </a:pPr>
            <a:r>
              <a:rPr b="1" i="0" lang="en-US" sz="2000" u="none" cap="none" strike="noStrike">
                <a:solidFill>
                  <a:srgbClr val="3B3535"/>
                </a:solidFill>
                <a:latin typeface="Sora SemiBold"/>
                <a:ea typeface="Sora SemiBold"/>
                <a:cs typeface="Sora SemiBold"/>
                <a:sym typeface="Sora SemiBold"/>
              </a:rPr>
              <a:t>Join Us</a:t>
            </a:r>
            <a:endParaRPr b="0" i="0" sz="2000" u="none" cap="none" strike="noStrike"/>
          </a:p>
        </p:txBody>
      </p:sp>
      <p:sp>
        <p:nvSpPr>
          <p:cNvPr id="189" name="Google Shape;189;p10"/>
          <p:cNvSpPr/>
          <p:nvPr/>
        </p:nvSpPr>
        <p:spPr>
          <a:xfrm>
            <a:off x="9859208" y="5359837"/>
            <a:ext cx="3881080" cy="627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500"/>
              <a:buFont typeface="Sora Light"/>
              <a:buNone/>
            </a:pPr>
            <a:r>
              <a:rPr b="0" i="0" lang="en-US" sz="1500" u="none" cap="none" strike="noStrike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We're taking the first step toward that future — and we'd love your questions</a:t>
            </a:r>
            <a:endParaRPr b="0" i="0" sz="1500" u="none" cap="none" strike="noStrike"/>
          </a:p>
        </p:txBody>
      </p:sp>
      <p:sp>
        <p:nvSpPr>
          <p:cNvPr id="190" name="Google Shape;190;p10"/>
          <p:cNvSpPr/>
          <p:nvPr/>
        </p:nvSpPr>
        <p:spPr>
          <a:xfrm>
            <a:off x="686395" y="6798945"/>
            <a:ext cx="7122914" cy="8903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5600"/>
              <a:buFont typeface="Sora SemiBold"/>
              <a:buNone/>
            </a:pPr>
            <a:r>
              <a:rPr b="1" i="0" lang="en-US" sz="5600" u="none" cap="none" strike="noStrike">
                <a:solidFill>
                  <a:srgbClr val="1F1E1E"/>
                </a:solidFill>
                <a:latin typeface="Sora SemiBold"/>
                <a:ea typeface="Sora SemiBold"/>
                <a:cs typeface="Sora SemiBold"/>
                <a:sym typeface="Sora SemiBold"/>
              </a:rPr>
              <a:t>Thank You</a:t>
            </a:r>
            <a:endParaRPr b="0" i="0" sz="56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2025-12-13T20:32:29Z</dcterms:created>
</cp:coreProperties>
</file>